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4229" r:id="rId1"/>
    <p:sldMasterId id="2147484310" r:id="rId2"/>
  </p:sldMasterIdLst>
  <p:notesMasterIdLst>
    <p:notesMasterId r:id="rId19"/>
  </p:notesMasterIdLst>
  <p:handoutMasterIdLst>
    <p:handoutMasterId r:id="rId20"/>
  </p:handoutMasterIdLst>
  <p:sldIdLst>
    <p:sldId id="1367" r:id="rId3"/>
    <p:sldId id="1467" r:id="rId4"/>
    <p:sldId id="1489" r:id="rId5"/>
    <p:sldId id="1499" r:id="rId6"/>
    <p:sldId id="1488" r:id="rId7"/>
    <p:sldId id="1490" r:id="rId8"/>
    <p:sldId id="1500" r:id="rId9"/>
    <p:sldId id="1501" r:id="rId10"/>
    <p:sldId id="1493" r:id="rId11"/>
    <p:sldId id="1494" r:id="rId12"/>
    <p:sldId id="1495" r:id="rId13"/>
    <p:sldId id="1496" r:id="rId14"/>
    <p:sldId id="1497" r:id="rId15"/>
    <p:sldId id="1487" r:id="rId16"/>
    <p:sldId id="1498" r:id="rId17"/>
    <p:sldId id="1326" r:id="rId18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GAB 2017 Template Madrid" id="{D3E95C9D-3DD4-45B7-BFD9-4AE9F68B7B97}">
          <p14:sldIdLst>
            <p14:sldId id="1367"/>
          </p14:sldIdLst>
        </p14:section>
        <p14:section name="Sponsors" id="{45DC7711-D3B4-4F38-BD7A-28E0A45D0C69}">
          <p14:sldIdLst>
            <p14:sldId id="1467"/>
            <p14:sldId id="1489"/>
            <p14:sldId id="1499"/>
            <p14:sldId id="1488"/>
            <p14:sldId id="1490"/>
            <p14:sldId id="1500"/>
            <p14:sldId id="1501"/>
            <p14:sldId id="1493"/>
            <p14:sldId id="1494"/>
            <p14:sldId id="1495"/>
            <p14:sldId id="1496"/>
            <p14:sldId id="1497"/>
            <p14:sldId id="1487"/>
            <p14:sldId id="1498"/>
            <p14:sldId id="1326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592C8C"/>
    <a:srgbClr val="505050"/>
    <a:srgbClr val="00BCF2"/>
    <a:srgbClr val="D2D2D2"/>
    <a:srgbClr val="0078D7"/>
    <a:srgbClr val="32145A"/>
    <a:srgbClr val="008272"/>
    <a:srgbClr val="5C2D91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354" autoAdjust="0"/>
    <p:restoredTop sz="83881" autoAdjust="0"/>
  </p:normalViewPr>
  <p:slideViewPr>
    <p:cSldViewPr>
      <p:cViewPr varScale="1">
        <p:scale>
          <a:sx n="69" d="100"/>
          <a:sy n="69" d="100"/>
        </p:scale>
        <p:origin x="222" y="66"/>
      </p:cViewPr>
      <p:guideLst/>
    </p:cSldViewPr>
  </p:slideViewPr>
  <p:outlineViewPr>
    <p:cViewPr>
      <p:scale>
        <a:sx n="33" d="100"/>
        <a:sy n="33" d="100"/>
      </p:scale>
      <p:origin x="0" y="-1444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-2292"/>
    </p:cViewPr>
  </p:sorterViewPr>
  <p:notesViewPr>
    <p:cSldViewPr showGuides="1">
      <p:cViewPr>
        <p:scale>
          <a:sx n="100" d="100"/>
          <a:sy n="100" d="100"/>
        </p:scale>
        <p:origin x="3552" y="35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commentAuthors" Target="commentAuthor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>
                <a:latin typeface="Segoe UI" pitchFamily="34" charset="0"/>
              </a:rPr>
              <a:t>Microsoft Connect 2016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8D045D-9A66-44E7-900A-FC6D0BD4E54A}" type="datetime8">
              <a:rPr lang="en-US" smtClean="0">
                <a:latin typeface="Segoe UI" pitchFamily="34" charset="0"/>
              </a:rPr>
              <a:t>4/19/2017 1:23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r>
              <a:rPr lang="en-US" dirty="0"/>
              <a:t>Microsoft Connect 2016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EEC551-8CDA-4EB6-89BB-2A86C9F091C8}" type="datetime8">
              <a:rPr lang="en-US" smtClean="0"/>
              <a:t>4/19/2017 1:23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5249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TODOS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8542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8A17D118-1690-458F-B4D2-F9DA5D6F5033}" type="datetime8">
              <a:rPr lang="en-US" smtClean="0">
                <a:solidFill>
                  <a:prstClr val="black"/>
                </a:solidFill>
              </a:rPr>
              <a:t>4/19/2017 1:23 PM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C87E0CF-87F6-4B58-B8B8-DCAB2DAAF3CA}" type="slidenum">
              <a:rPr lang="en-US" smtClean="0">
                <a:solidFill>
                  <a:prstClr val="black"/>
                </a:solidFill>
              </a:rPr>
              <a:pPr/>
              <a:t>16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</p:spTree>
    <p:extLst>
      <p:ext uri="{BB962C8B-B14F-4D97-AF65-F5344CB8AC3E}">
        <p14:creationId xmlns:p14="http://schemas.microsoft.com/office/powerpoint/2010/main" val="28614985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hyperlink" Target="http://azurebootcamp.es/" TargetMode="External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azurebootcamp.es/" TargetMode="External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230" y="6240963"/>
            <a:ext cx="1278510" cy="27413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407705" y="925153"/>
            <a:ext cx="7621064" cy="5144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962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39778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9599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05684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9467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3355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01436" y="2963862"/>
            <a:ext cx="10235966" cy="917575"/>
          </a:xfrm>
        </p:spPr>
        <p:txBody>
          <a:bodyPr anchor="ctr" anchorCtr="0"/>
          <a:lstStyle>
            <a:lvl1pPr algn="l"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7131397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auto">
          <a:xfrm>
            <a:off x="-1" y="6248400"/>
            <a:ext cx="12436475" cy="754062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rPr>
              <a:t>#</a:t>
            </a:r>
            <a:r>
              <a:rPr lang="en-US" sz="2400" dirty="0" err="1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rPr>
              <a:t>GlobalAzure</a:t>
            </a:r>
            <a:endParaRPr lang="en-US" sz="2400" dirty="0">
              <a:solidFill>
                <a:schemeClr val="tx1"/>
              </a:soli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059030" y="487"/>
            <a:ext cx="9356808" cy="6994038"/>
          </a:xfrm>
          <a:prstGeom prst="rect">
            <a:avLst/>
          </a:prstGeom>
        </p:spPr>
      </p:pic>
      <p:sp>
        <p:nvSpPr>
          <p:cNvPr id="13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554990" y="3954780"/>
            <a:ext cx="9363061" cy="664797"/>
          </a:xfrm>
          <a:prstGeom prst="rect">
            <a:avLst/>
          </a:prstGeom>
          <a:noFill/>
        </p:spPr>
        <p:txBody>
          <a:bodyPr wrap="square" lIns="146304" tIns="109728" rIns="146304" bIns="109728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Name</a:t>
            </a:r>
          </a:p>
        </p:txBody>
      </p:sp>
      <p:sp>
        <p:nvSpPr>
          <p:cNvPr id="14" name="Title 12"/>
          <p:cNvSpPr>
            <a:spLocks noGrp="1"/>
          </p:cNvSpPr>
          <p:nvPr>
            <p:ph type="title" hasCustomPrompt="1"/>
          </p:nvPr>
        </p:nvSpPr>
        <p:spPr>
          <a:xfrm>
            <a:off x="536702" y="2114550"/>
            <a:ext cx="9363062" cy="1840230"/>
          </a:xfrm>
          <a:prstGeom prst="rect">
            <a:avLst/>
          </a:prstGeom>
        </p:spPr>
        <p:txBody>
          <a:bodyPr lIns="146304" tIns="9144" rIns="146304" bIns="9144" anchor="b" anchorCtr="0"/>
          <a:lstStyle>
            <a:lvl1pPr marL="0" indent="0">
              <a:spcBef>
                <a:spcPts val="0"/>
              </a:spcBef>
              <a:buNone/>
              <a:defRPr sz="72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sz="6000" dirty="0">
                <a:solidFill>
                  <a:schemeClr val="bg1"/>
                </a:solidFill>
              </a:rPr>
              <a:t>Demo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50837" y="6334601"/>
            <a:ext cx="838200" cy="565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6025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- 2">
    <p:bg>
      <p:bgPr>
        <a:solidFill>
          <a:srgbClr val="5C2D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059030" y="487"/>
            <a:ext cx="9356808" cy="6994038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 bwMode="auto">
          <a:xfrm>
            <a:off x="-1" y="6248400"/>
            <a:ext cx="12436475" cy="754062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rPr>
              <a:t>#</a:t>
            </a:r>
            <a:r>
              <a:rPr lang="en-US" sz="2400" dirty="0" err="1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rPr>
              <a:t>GlobalAzure</a:t>
            </a:r>
            <a:endParaRPr lang="en-US" sz="2400" dirty="0">
              <a:solidFill>
                <a:schemeClr val="tx1"/>
              </a:soli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554990" y="3954780"/>
            <a:ext cx="9363061" cy="664797"/>
          </a:xfrm>
          <a:prstGeom prst="rect">
            <a:avLst/>
          </a:prstGeom>
          <a:noFill/>
        </p:spPr>
        <p:txBody>
          <a:bodyPr wrap="square" lIns="146304" tIns="109728" rIns="146304" bIns="109728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Name</a:t>
            </a:r>
          </a:p>
        </p:txBody>
      </p:sp>
      <p:sp>
        <p:nvSpPr>
          <p:cNvPr id="14" name="Title 12"/>
          <p:cNvSpPr>
            <a:spLocks noGrp="1"/>
          </p:cNvSpPr>
          <p:nvPr>
            <p:ph type="title" hasCustomPrompt="1"/>
          </p:nvPr>
        </p:nvSpPr>
        <p:spPr>
          <a:xfrm>
            <a:off x="554990" y="2114550"/>
            <a:ext cx="9363062" cy="1840230"/>
          </a:xfrm>
          <a:prstGeom prst="rect">
            <a:avLst/>
          </a:prstGeom>
        </p:spPr>
        <p:txBody>
          <a:bodyPr lIns="146304" tIns="9144" rIns="146304" bIns="9144" anchor="b" anchorCtr="0"/>
          <a:lstStyle>
            <a:lvl1pPr marL="0" indent="0">
              <a:spcBef>
                <a:spcPts val="0"/>
              </a:spcBef>
              <a:buNone/>
              <a:defRPr sz="6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sz="6000" dirty="0">
                <a:solidFill>
                  <a:schemeClr val="bg1"/>
                </a:solidFill>
              </a:rPr>
              <a:t>Demo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50837" y="6334601"/>
            <a:ext cx="838200" cy="565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9996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- 3">
    <p:bg>
      <p:bgPr>
        <a:solidFill>
          <a:srgbClr val="0082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059030" y="487"/>
            <a:ext cx="9356808" cy="6994038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 bwMode="auto">
          <a:xfrm>
            <a:off x="-1" y="6248400"/>
            <a:ext cx="12436475" cy="754062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rPr>
              <a:t>#</a:t>
            </a:r>
            <a:r>
              <a:rPr lang="en-US" sz="2400" dirty="0" err="1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rPr>
              <a:t>GlobalAzure</a:t>
            </a:r>
            <a:endParaRPr lang="en-US" sz="2400" dirty="0">
              <a:solidFill>
                <a:schemeClr val="tx1"/>
              </a:soli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554990" y="3954780"/>
            <a:ext cx="9363061" cy="664797"/>
          </a:xfrm>
          <a:prstGeom prst="rect">
            <a:avLst/>
          </a:prstGeom>
          <a:noFill/>
        </p:spPr>
        <p:txBody>
          <a:bodyPr wrap="square" lIns="146304" tIns="109728" rIns="146304" bIns="109728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Name</a:t>
            </a:r>
          </a:p>
        </p:txBody>
      </p:sp>
      <p:sp>
        <p:nvSpPr>
          <p:cNvPr id="14" name="Title 12"/>
          <p:cNvSpPr>
            <a:spLocks noGrp="1"/>
          </p:cNvSpPr>
          <p:nvPr>
            <p:ph type="title" hasCustomPrompt="1"/>
          </p:nvPr>
        </p:nvSpPr>
        <p:spPr>
          <a:xfrm>
            <a:off x="554990" y="2114550"/>
            <a:ext cx="9363062" cy="1840230"/>
          </a:xfrm>
          <a:prstGeom prst="rect">
            <a:avLst/>
          </a:prstGeom>
        </p:spPr>
        <p:txBody>
          <a:bodyPr lIns="146304" tIns="9144" rIns="146304" bIns="9144" anchor="b" anchorCtr="0"/>
          <a:lstStyle>
            <a:lvl1pPr marL="0" indent="0">
              <a:spcBef>
                <a:spcPts val="0"/>
              </a:spcBef>
              <a:buNone/>
              <a:defRPr sz="72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sz="6000" dirty="0">
                <a:solidFill>
                  <a:schemeClr val="bg1"/>
                </a:solidFill>
              </a:rPr>
              <a:t>Demo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50837" y="6334601"/>
            <a:ext cx="838200" cy="565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3863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059030" y="487"/>
            <a:ext cx="9356808" cy="69940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9437" y="1209973"/>
            <a:ext cx="11125200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784147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 bwMode="auto">
          <a:xfrm>
            <a:off x="1" y="6240463"/>
            <a:ext cx="12436474" cy="754062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chemeClr val="bg1"/>
                </a:solidFill>
                <a:latin typeface="+mj-lt"/>
                <a:ea typeface="Segoe UI" pitchFamily="34" charset="0"/>
                <a:cs typeface="Segoe UI" pitchFamily="34" charset="0"/>
              </a:rPr>
              <a:t>#</a:t>
            </a:r>
            <a:r>
              <a:rPr lang="en-US" sz="2400" dirty="0" err="1">
                <a:solidFill>
                  <a:schemeClr val="bg1"/>
                </a:solidFill>
                <a:latin typeface="+mj-lt"/>
                <a:ea typeface="Segoe UI" pitchFamily="34" charset="0"/>
                <a:cs typeface="Segoe UI" pitchFamily="34" charset="0"/>
              </a:rPr>
              <a:t>GlobalAzure</a:t>
            </a:r>
            <a:endParaRPr lang="en-US" sz="2400" dirty="0">
              <a:solidFill>
                <a:schemeClr val="bg1"/>
              </a:soli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554038" y="2125678"/>
            <a:ext cx="5664199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54038" y="3955786"/>
            <a:ext cx="5664200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50837" y="6334601"/>
            <a:ext cx="838200" cy="565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0104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Transmiss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059030" y="487"/>
            <a:ext cx="9356808" cy="69940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2860" y="2125662"/>
            <a:ext cx="5675377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9086985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Plain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542860" y="2125662"/>
            <a:ext cx="5675377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89345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03237" y="1241426"/>
            <a:ext cx="5257801" cy="2012859"/>
          </a:xfrm>
        </p:spPr>
        <p:txBody>
          <a:bodyPr wrap="square">
            <a:spAutoFit/>
          </a:bodyPr>
          <a:lstStyle>
            <a:lvl1pPr>
              <a:defRPr sz="66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32525" y="0"/>
            <a:ext cx="6216650" cy="6992587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69745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56753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rgbClr val="5C2D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01599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962453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Connect logo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714037" y="5707062"/>
            <a:ext cx="1326976" cy="895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Microsof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5416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  <a:hlinkClick r:id="rId2"/>
              </a:rPr>
              <a:t>http://azurebootcamp.es</a:t>
            </a:r>
            <a:r>
              <a:rPr lang="en-US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3"/>
          <a:srcRect l="20767" t="5334" r="20767" b="15138"/>
          <a:stretch/>
        </p:blipFill>
        <p:spPr>
          <a:xfrm>
            <a:off x="2713037" y="373061"/>
            <a:ext cx="7010400" cy="5562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3836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ree Labels Slide"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93473" y="4728101"/>
            <a:ext cx="5695057" cy="1220692"/>
          </a:xfrm>
        </p:spPr>
        <p:txBody>
          <a:bodyPr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lang="en-US" sz="3654" kern="1200" spc="-72" baseline="0" dirty="0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5400000" scaled="0"/>
                </a:gra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4663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326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989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652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3316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979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642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730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32646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Click to edit master subtitle style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793473" y="1306748"/>
            <a:ext cx="5695057" cy="3009670"/>
          </a:xfrm>
        </p:spPr>
        <p:txBody>
          <a:bodyPr wrap="square" anchor="b">
            <a:spAutoFit/>
          </a:bodyPr>
          <a:lstStyle>
            <a:lvl1pPr marL="0" indent="0">
              <a:buNone/>
              <a:defRPr sz="6799" spc="-154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5400000" scaled="0"/>
                </a:gra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790237" y="5707062"/>
            <a:ext cx="1326976" cy="895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763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-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/>
          <a:srcRect b="-2"/>
          <a:stretch/>
        </p:blipFill>
        <p:spPr>
          <a:xfrm>
            <a:off x="0" y="125"/>
            <a:ext cx="12436475" cy="6994400"/>
          </a:xfrm>
          <a:prstGeom prst="rect">
            <a:avLst/>
          </a:prstGeom>
        </p:spPr>
      </p:pic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 bwMode="auto">
          <a:xfrm>
            <a:off x="1" y="6240463"/>
            <a:ext cx="12436474" cy="754062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chemeClr val="bg1"/>
                </a:solidFill>
                <a:latin typeface="+mj-lt"/>
                <a:ea typeface="Segoe UI" pitchFamily="34" charset="0"/>
                <a:cs typeface="Segoe UI" pitchFamily="34" charset="0"/>
              </a:rPr>
              <a:t>#</a:t>
            </a:r>
            <a:r>
              <a:rPr lang="en-US" sz="2400" dirty="0" err="1">
                <a:solidFill>
                  <a:schemeClr val="bg1"/>
                </a:solidFill>
                <a:latin typeface="+mj-lt"/>
                <a:ea typeface="Segoe UI" pitchFamily="34" charset="0"/>
                <a:cs typeface="Segoe UI" pitchFamily="34" charset="0"/>
              </a:rPr>
              <a:t>GlobalAzure</a:t>
            </a:r>
            <a:endParaRPr lang="en-US" sz="2400" dirty="0">
              <a:solidFill>
                <a:schemeClr val="bg1"/>
              </a:soli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554038" y="2125678"/>
            <a:ext cx="5664199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54038" y="3955786"/>
            <a:ext cx="5664200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50837" y="6334601"/>
            <a:ext cx="838200" cy="565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6366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230" y="6240963"/>
            <a:ext cx="1278510" cy="27413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714037" y="5707062"/>
            <a:ext cx="1326976" cy="895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3843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 - Connec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 bwMode="auto">
          <a:xfrm>
            <a:off x="-1" y="5839619"/>
            <a:ext cx="12436475" cy="1154906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 rotWithShape="1">
          <a:blip r:embed="rId3">
            <a:alphaModFix amt="10000"/>
          </a:blip>
          <a:srcRect t="43378" r="43213" b="10783"/>
          <a:stretch/>
        </p:blipFill>
        <p:spPr>
          <a:xfrm>
            <a:off x="3063793" y="487"/>
            <a:ext cx="9356808" cy="6994038"/>
          </a:xfrm>
          <a:prstGeom prst="rect">
            <a:avLst/>
          </a:prstGeom>
        </p:spPr>
      </p:pic>
      <p:sp>
        <p:nvSpPr>
          <p:cNvPr id="23" name="Title 1"/>
          <p:cNvSpPr>
            <a:spLocks noGrp="1"/>
          </p:cNvSpPr>
          <p:nvPr>
            <p:ph type="title" hasCustomPrompt="1"/>
          </p:nvPr>
        </p:nvSpPr>
        <p:spPr>
          <a:xfrm>
            <a:off x="554038" y="2125678"/>
            <a:ext cx="5664199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4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54038" y="3955786"/>
            <a:ext cx="5664200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45441" y="6028697"/>
            <a:ext cx="1143483" cy="771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3159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 - Connec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17" name="Rectangle 16"/>
          <p:cNvSpPr/>
          <p:nvPr userDrawn="1"/>
        </p:nvSpPr>
        <p:spPr bwMode="auto">
          <a:xfrm>
            <a:off x="-1" y="5839619"/>
            <a:ext cx="12436475" cy="1154906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 rotWithShape="1">
          <a:blip r:embed="rId3">
            <a:alphaModFix amt="10000"/>
          </a:blip>
          <a:srcRect t="43378" r="43213" b="10783"/>
          <a:stretch/>
        </p:blipFill>
        <p:spPr>
          <a:xfrm>
            <a:off x="3063793" y="487"/>
            <a:ext cx="9356808" cy="6994038"/>
          </a:xfrm>
          <a:prstGeom prst="rect">
            <a:avLst/>
          </a:prstGeom>
        </p:spPr>
      </p:pic>
      <p:sp>
        <p:nvSpPr>
          <p:cNvPr id="27" name="Title 1"/>
          <p:cNvSpPr>
            <a:spLocks noGrp="1"/>
          </p:cNvSpPr>
          <p:nvPr>
            <p:ph type="title" hasCustomPrompt="1"/>
          </p:nvPr>
        </p:nvSpPr>
        <p:spPr>
          <a:xfrm>
            <a:off x="554038" y="2125678"/>
            <a:ext cx="100583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54037" y="3955786"/>
            <a:ext cx="100583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45441" y="6028697"/>
            <a:ext cx="1143483" cy="771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026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6518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4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39774513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10676225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82081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4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82081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4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42542555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03174803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65293602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01436" y="2963862"/>
            <a:ext cx="10235966" cy="917575"/>
          </a:xfrm>
        </p:spPr>
        <p:txBody>
          <a:bodyPr anchor="ctr" anchorCtr="0"/>
          <a:lstStyle>
            <a:lvl1pPr algn="l"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3663928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 bwMode="auto">
          <a:xfrm>
            <a:off x="-1" y="5839619"/>
            <a:ext cx="12436475" cy="1154906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063793" y="487"/>
            <a:ext cx="9356808" cy="6994038"/>
          </a:xfrm>
          <a:prstGeom prst="rect">
            <a:avLst/>
          </a:prstGeom>
        </p:spPr>
      </p:pic>
      <p:sp>
        <p:nvSpPr>
          <p:cNvPr id="20" name="Title 12"/>
          <p:cNvSpPr>
            <a:spLocks noGrp="1"/>
          </p:cNvSpPr>
          <p:nvPr>
            <p:ph type="title" hasCustomPrompt="1"/>
          </p:nvPr>
        </p:nvSpPr>
        <p:spPr>
          <a:xfrm>
            <a:off x="554990" y="2114550"/>
            <a:ext cx="9363062" cy="1840230"/>
          </a:xfrm>
          <a:prstGeom prst="rect">
            <a:avLst/>
          </a:prstGeom>
        </p:spPr>
        <p:txBody>
          <a:bodyPr lIns="146304" tIns="9144" rIns="146304" bIns="9144" anchor="b" anchorCtr="0"/>
          <a:lstStyle>
            <a:lvl1pPr marL="0" indent="0">
              <a:spcBef>
                <a:spcPts val="0"/>
              </a:spcBef>
              <a:buNone/>
              <a:defRPr sz="6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Demo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554990" y="3946842"/>
            <a:ext cx="9363061" cy="664797"/>
          </a:xfrm>
          <a:prstGeom prst="rect">
            <a:avLst/>
          </a:prstGeom>
          <a:noFill/>
        </p:spPr>
        <p:txBody>
          <a:bodyPr wrap="square" lIns="146304" tIns="109728" rIns="146304" bIns="109728">
            <a:spAutoFit/>
          </a:bodyPr>
          <a:lstStyle>
            <a:lvl1pPr marL="0" indent="0">
              <a:spcBef>
                <a:spcPts val="0"/>
              </a:spcBef>
              <a:buNone/>
              <a:defRPr lang="en-US" sz="3200" kern="1200" spc="0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45441" y="6028697"/>
            <a:ext cx="1143483" cy="771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7289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 bwMode="auto">
          <a:xfrm>
            <a:off x="1" y="487"/>
            <a:ext cx="12436474" cy="664537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>
            <a:outerShdw blurRad="25400" dist="12700" dir="5400000" algn="t" rotWithShape="0">
              <a:prstClr val="black">
                <a:alpha val="18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1410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000" kern="1200" dirty="0">
                <a:solidFill>
                  <a:schemeClr val="bg1"/>
                </a:solidFill>
                <a:latin typeface="+mj-lt"/>
                <a:ea typeface="Segoe UI" pitchFamily="34" charset="0"/>
                <a:cs typeface="Segoe UI" pitchFamily="34" charset="0"/>
              </a:rPr>
              <a:t>#</a:t>
            </a:r>
            <a:r>
              <a:rPr lang="en-US" sz="2000" kern="1200" dirty="0" err="1">
                <a:solidFill>
                  <a:schemeClr val="bg1"/>
                </a:solidFill>
                <a:latin typeface="+mj-lt"/>
                <a:ea typeface="Segoe UI" pitchFamily="34" charset="0"/>
                <a:cs typeface="Segoe UI" pitchFamily="34" charset="0"/>
              </a:rPr>
              <a:t>GlobalAzure</a:t>
            </a:r>
            <a:endParaRPr lang="en-US" sz="2000" kern="1200" dirty="0">
              <a:solidFill>
                <a:schemeClr val="bg1"/>
              </a:soli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554038" y="2125678"/>
            <a:ext cx="5664199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54038" y="3955786"/>
            <a:ext cx="5664200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50837" y="49862"/>
            <a:ext cx="838200" cy="565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9604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211430" y="152887"/>
            <a:ext cx="9356808" cy="6994038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43368" y="1209973"/>
            <a:ext cx="11188701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21239">
                      <a:srgbClr val="FFFFFF"/>
                    </a:gs>
                    <a:gs pos="52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8150593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Transmiss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211430" y="152887"/>
            <a:ext cx="9356808" cy="6994038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503236" y="2125662"/>
            <a:ext cx="11658601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5372050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rgbClr val="5C2D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15936" y="2125662"/>
            <a:ext cx="11658601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21239">
                      <a:srgbClr val="FFFFFF"/>
                    </a:gs>
                    <a:gs pos="52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1242146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03238" y="1241426"/>
            <a:ext cx="5333999" cy="2012859"/>
          </a:xfrm>
        </p:spPr>
        <p:txBody>
          <a:bodyPr wrap="square">
            <a:spAutoFit/>
          </a:bodyPr>
          <a:lstStyle>
            <a:lvl1pPr>
              <a:defRPr sz="66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32525" y="0"/>
            <a:ext cx="6216650" cy="6992587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8461135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Dark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58687537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73054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250803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7052569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Connect logo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790237" y="5859462"/>
            <a:ext cx="1143483" cy="771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131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Microsoft"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57246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1800" dirty="0">
                <a:solidFill>
                  <a:schemeClr val="bg1"/>
                </a:solidFill>
                <a:cs typeface="Segoe UI" pitchFamily="34" charset="0"/>
                <a:hlinkClick r:id="rId2"/>
              </a:rPr>
              <a:t>http://azurebootcamp.es</a:t>
            </a:r>
            <a:r>
              <a:rPr lang="en-US" sz="1800" dirty="0">
                <a:solidFill>
                  <a:schemeClr val="bg1"/>
                </a:solidFill>
                <a:cs typeface="Segoe UI" pitchFamily="34" charset="0"/>
              </a:rPr>
              <a:t>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865437" y="1058862"/>
            <a:ext cx="7112000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7958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3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 bwMode="auto">
          <a:xfrm>
            <a:off x="-1" y="5839619"/>
            <a:ext cx="12436475" cy="1154906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3">
            <a:alphaModFix amt="10000"/>
          </a:blip>
          <a:srcRect t="43378" r="43213" b="10783"/>
          <a:stretch/>
        </p:blipFill>
        <p:spPr>
          <a:xfrm>
            <a:off x="3063793" y="487"/>
            <a:ext cx="9356808" cy="6994038"/>
          </a:xfrm>
          <a:prstGeom prst="rect">
            <a:avLst/>
          </a:prstGeom>
        </p:spPr>
      </p:pic>
      <p:sp>
        <p:nvSpPr>
          <p:cNvPr id="23" name="Title 1"/>
          <p:cNvSpPr>
            <a:spLocks noGrp="1"/>
          </p:cNvSpPr>
          <p:nvPr>
            <p:ph type="title" hasCustomPrompt="1"/>
          </p:nvPr>
        </p:nvSpPr>
        <p:spPr>
          <a:xfrm>
            <a:off x="554038" y="2125678"/>
            <a:ext cx="5664199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4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54038" y="3955786"/>
            <a:ext cx="5664200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45441" y="6028697"/>
            <a:ext cx="1143483" cy="771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4500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65035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5943598" cy="9175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2072265"/>
            <a:ext cx="5943599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10562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5943598" cy="9175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2081692"/>
            <a:ext cx="5943599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2080754"/>
            <a:ext cx="5943599" cy="2092881"/>
          </a:xfrm>
        </p:spPr>
        <p:txBody>
          <a:bodyPr wrap="square">
            <a:spAutoFit/>
          </a:bodyPr>
          <a:lstStyle>
            <a:lvl1pPr>
              <a:defRPr sz="40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74639" y="295274"/>
            <a:ext cx="5943598" cy="9175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324043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2080754"/>
            <a:ext cx="5943599" cy="2092881"/>
          </a:xfrm>
        </p:spPr>
        <p:txBody>
          <a:bodyPr wrap="square">
            <a:spAutoFit/>
          </a:bodyPr>
          <a:lstStyle>
            <a:lvl1pPr>
              <a:defRPr sz="40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74639" y="295274"/>
            <a:ext cx="5943598" cy="9175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032684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.xml"/><Relationship Id="rId13" Type="http://schemas.openxmlformats.org/officeDocument/2006/relationships/slideLayout" Target="../slideLayouts/slideLayout42.xml"/><Relationship Id="rId18" Type="http://schemas.openxmlformats.org/officeDocument/2006/relationships/slideLayout" Target="../slideLayouts/slideLayout47.xml"/><Relationship Id="rId3" Type="http://schemas.openxmlformats.org/officeDocument/2006/relationships/slideLayout" Target="../slideLayouts/slideLayout32.xml"/><Relationship Id="rId21" Type="http://schemas.openxmlformats.org/officeDocument/2006/relationships/slideLayout" Target="../slideLayouts/slideLayout50.xml"/><Relationship Id="rId7" Type="http://schemas.openxmlformats.org/officeDocument/2006/relationships/slideLayout" Target="../slideLayouts/slideLayout36.xml"/><Relationship Id="rId12" Type="http://schemas.openxmlformats.org/officeDocument/2006/relationships/slideLayout" Target="../slideLayouts/slideLayout41.xml"/><Relationship Id="rId17" Type="http://schemas.openxmlformats.org/officeDocument/2006/relationships/slideLayout" Target="../slideLayouts/slideLayout46.xml"/><Relationship Id="rId2" Type="http://schemas.openxmlformats.org/officeDocument/2006/relationships/slideLayout" Target="../slideLayouts/slideLayout31.xml"/><Relationship Id="rId16" Type="http://schemas.openxmlformats.org/officeDocument/2006/relationships/slideLayout" Target="../slideLayouts/slideLayout45.xml"/><Relationship Id="rId20" Type="http://schemas.openxmlformats.org/officeDocument/2006/relationships/slideLayout" Target="../slideLayouts/slideLayout49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11" Type="http://schemas.openxmlformats.org/officeDocument/2006/relationships/slideLayout" Target="../slideLayouts/slideLayout40.xml"/><Relationship Id="rId5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39.xml"/><Relationship Id="rId19" Type="http://schemas.openxmlformats.org/officeDocument/2006/relationships/slideLayout" Target="../slideLayouts/slideLayout48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Relationship Id="rId14" Type="http://schemas.openxmlformats.org/officeDocument/2006/relationships/slideLayout" Target="../slideLayouts/slideLayout43.xml"/><Relationship Id="rId22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12618967" y="0"/>
            <a:ext cx="952401" cy="5766966"/>
            <a:chOff x="12618967" y="0"/>
            <a:chExt cx="952401" cy="5766966"/>
          </a:xfrm>
        </p:grpSpPr>
        <p:grpSp>
          <p:nvGrpSpPr>
            <p:cNvPr id="18" name="Group 17"/>
            <p:cNvGrpSpPr/>
            <p:nvPr userDrawn="1"/>
          </p:nvGrpSpPr>
          <p:grpSpPr>
            <a:xfrm>
              <a:off x="12618967" y="0"/>
              <a:ext cx="952401" cy="5766966"/>
              <a:chOff x="12618967" y="0"/>
              <a:chExt cx="952401" cy="5766966"/>
            </a:xfrm>
          </p:grpSpPr>
          <p:grpSp>
            <p:nvGrpSpPr>
              <p:cNvPr id="26" name="Group 25"/>
              <p:cNvGrpSpPr/>
              <p:nvPr userDrawn="1"/>
            </p:nvGrpSpPr>
            <p:grpSpPr>
              <a:xfrm rot="5400000">
                <a:off x="11582059" y="1045293"/>
                <a:ext cx="2703052" cy="629236"/>
                <a:chOff x="1586734" y="4543426"/>
                <a:chExt cx="2703052" cy="629236"/>
              </a:xfrm>
            </p:grpSpPr>
            <p:sp>
              <p:nvSpPr>
                <p:cNvPr id="45" name="Rectangle 44"/>
                <p:cNvSpPr/>
                <p:nvPr userDrawn="1"/>
              </p:nvSpPr>
              <p:spPr bwMode="auto">
                <a:xfrm>
                  <a:off x="1586734" y="4543427"/>
                  <a:ext cx="869930" cy="289766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Blue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G:120 B:215</a:t>
                  </a:r>
                  <a:endPara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7" name="Rectangle 36"/>
                <p:cNvSpPr/>
                <p:nvPr userDrawn="1"/>
              </p:nvSpPr>
              <p:spPr bwMode="auto">
                <a:xfrm>
                  <a:off x="3419856" y="4543428"/>
                  <a:ext cx="869930" cy="289766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Cyan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G:188 B:242</a:t>
                  </a:r>
                  <a:endParaRPr lang="en-US" sz="500" dirty="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1" name="Rectangle 40"/>
                <p:cNvSpPr/>
                <p:nvPr userDrawn="1"/>
              </p:nvSpPr>
              <p:spPr bwMode="auto">
                <a:xfrm>
                  <a:off x="1586734" y="4882896"/>
                  <a:ext cx="869930" cy="289766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Light Gray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210 G:210 B:210</a:t>
                  </a:r>
                  <a:endParaRPr lang="en-US" sz="500" dirty="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2" name="Rectangle 41"/>
                <p:cNvSpPr/>
                <p:nvPr userDrawn="1"/>
              </p:nvSpPr>
              <p:spPr bwMode="auto">
                <a:xfrm>
                  <a:off x="2505456" y="4543426"/>
                  <a:ext cx="869930" cy="289766"/>
                </a:xfrm>
                <a:prstGeom prst="rect">
                  <a:avLst/>
                </a:prstGeom>
                <a:solidFill>
                  <a:srgbClr val="5C2D9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Purple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R:92</a:t>
                  </a:r>
                  <a:r>
                    <a:rPr lang="en-US" sz="5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G:45 B:145</a:t>
                  </a:r>
                  <a:endParaRPr lang="en-US" sz="5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3" name="Rectangle 42"/>
                <p:cNvSpPr/>
                <p:nvPr userDrawn="1"/>
              </p:nvSpPr>
              <p:spPr bwMode="auto">
                <a:xfrm>
                  <a:off x="3413144" y="4882896"/>
                  <a:ext cx="869930" cy="28976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Dark Gray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80 G:80 B:80</a:t>
                  </a:r>
                  <a:endPara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4" name="Rectangle 43"/>
                <p:cNvSpPr/>
                <p:nvPr userDrawn="1"/>
              </p:nvSpPr>
              <p:spPr bwMode="auto">
                <a:xfrm>
                  <a:off x="2505456" y="4882895"/>
                  <a:ext cx="869930" cy="289766"/>
                </a:xfrm>
                <a:prstGeom prst="rect">
                  <a:avLst/>
                </a:prstGeom>
                <a:solidFill>
                  <a:srgbClr val="73737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Gray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115 G:115 B:115</a:t>
                  </a:r>
                  <a:endPara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27" name="Group 26"/>
              <p:cNvGrpSpPr/>
              <p:nvPr userDrawn="1"/>
            </p:nvGrpSpPr>
            <p:grpSpPr>
              <a:xfrm rot="5400000">
                <a:off x="10970856" y="3489620"/>
                <a:ext cx="3925458" cy="629233"/>
                <a:chOff x="3254158" y="4203959"/>
                <a:chExt cx="3925458" cy="629233"/>
              </a:xfrm>
            </p:grpSpPr>
            <p:sp>
              <p:nvSpPr>
                <p:cNvPr id="33" name="Rectangle 32"/>
                <p:cNvSpPr/>
                <p:nvPr userDrawn="1"/>
              </p:nvSpPr>
              <p:spPr bwMode="auto">
                <a:xfrm>
                  <a:off x="5395286" y="4543426"/>
                  <a:ext cx="869930" cy="289766"/>
                </a:xfrm>
                <a:prstGeom prst="rect">
                  <a:avLst/>
                </a:prstGeom>
                <a:solidFill>
                  <a:srgbClr val="FFB90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Yellow</a:t>
                  </a:r>
                </a:p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kern="1200" dirty="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R:255 G:185 B:0</a:t>
                  </a:r>
                </a:p>
              </p:txBody>
            </p:sp>
            <p:sp>
              <p:nvSpPr>
                <p:cNvPr id="34" name="Rectangle 33"/>
                <p:cNvSpPr/>
                <p:nvPr userDrawn="1"/>
              </p:nvSpPr>
              <p:spPr bwMode="auto">
                <a:xfrm>
                  <a:off x="6309686" y="4543426"/>
                  <a:ext cx="869930" cy="289766"/>
                </a:xfrm>
                <a:prstGeom prst="rect">
                  <a:avLst/>
                </a:prstGeom>
                <a:solidFill>
                  <a:srgbClr val="D83B0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Orange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216 G:59 B:1</a:t>
                  </a:r>
                </a:p>
              </p:txBody>
            </p:sp>
            <p:sp>
              <p:nvSpPr>
                <p:cNvPr id="35" name="Rectangle 34"/>
                <p:cNvSpPr/>
                <p:nvPr userDrawn="1"/>
              </p:nvSpPr>
              <p:spPr bwMode="auto">
                <a:xfrm>
                  <a:off x="3254158" y="4203959"/>
                  <a:ext cx="869930" cy="289766"/>
                </a:xfrm>
                <a:prstGeom prst="rect">
                  <a:avLst/>
                </a:prstGeom>
                <a:solidFill>
                  <a:srgbClr val="00827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Teal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R:0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G:130 B:114</a:t>
                  </a:r>
                  <a:endPara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28" name="TextBox 27"/>
              <p:cNvSpPr txBox="1"/>
              <p:nvPr userDrawn="1"/>
            </p:nvSpPr>
            <p:spPr>
              <a:xfrm rot="5400000">
                <a:off x="12988035" y="260168"/>
                <a:ext cx="843501" cy="323165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00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Main colors</a:t>
                </a:r>
              </a:p>
            </p:txBody>
          </p:sp>
          <p:sp>
            <p:nvSpPr>
              <p:cNvPr id="32" name="TextBox 31"/>
              <p:cNvSpPr txBox="1"/>
              <p:nvPr userDrawn="1"/>
            </p:nvSpPr>
            <p:spPr>
              <a:xfrm rot="5400000">
                <a:off x="11742070" y="4230580"/>
                <a:ext cx="2656496" cy="323165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00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Secondary colors (use only when</a:t>
                </a:r>
                <a:r>
                  <a:rPr lang="en-US" sz="1000" baseline="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 necessary)</a:t>
                </a:r>
                <a:endParaRPr lang="en-US" sz="10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</p:grpSp>
        <p:sp>
          <p:nvSpPr>
            <p:cNvPr id="19" name="Rectangle 18"/>
            <p:cNvSpPr/>
            <p:nvPr userDrawn="1"/>
          </p:nvSpPr>
          <p:spPr bwMode="auto">
            <a:xfrm rot="5400000">
              <a:off x="12328885" y="3356233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Cyan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500" baseline="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0 G:188 B:242</a:t>
              </a:r>
              <a:endParaRPr lang="en-US" sz="500" dirty="0">
                <a:gradFill>
                  <a:gsLst>
                    <a:gs pos="7965">
                      <a:srgbClr val="000000"/>
                    </a:gs>
                    <a:gs pos="28319">
                      <a:srgbClr val="000000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69" r:id="rId1"/>
    <p:sldLayoutId id="2147484300" r:id="rId2"/>
    <p:sldLayoutId id="2147484377" r:id="rId3"/>
    <p:sldLayoutId id="2147484318" r:id="rId4"/>
    <p:sldLayoutId id="2147484341" r:id="rId5"/>
    <p:sldLayoutId id="2147484295" r:id="rId6"/>
    <p:sldLayoutId id="2147484240" r:id="rId7"/>
    <p:sldLayoutId id="2147484296" r:id="rId8"/>
    <p:sldLayoutId id="2147484241" r:id="rId9"/>
    <p:sldLayoutId id="2147484297" r:id="rId10"/>
    <p:sldLayoutId id="2147484244" r:id="rId11"/>
    <p:sldLayoutId id="2147484298" r:id="rId12"/>
    <p:sldLayoutId id="2147484245" r:id="rId13"/>
    <p:sldLayoutId id="2147484247" r:id="rId14"/>
    <p:sldLayoutId id="2147484337" r:id="rId15"/>
    <p:sldLayoutId id="2147484249" r:id="rId16"/>
    <p:sldLayoutId id="2147484343" r:id="rId17"/>
    <p:sldLayoutId id="2147484344" r:id="rId18"/>
    <p:sldLayoutId id="2147484301" r:id="rId19"/>
    <p:sldLayoutId id="2147484252" r:id="rId20"/>
    <p:sldLayoutId id="2147484251" r:id="rId21"/>
    <p:sldLayoutId id="2147484254" r:id="rId22"/>
    <p:sldLayoutId id="2147484257" r:id="rId23"/>
    <p:sldLayoutId id="2147484258" r:id="rId24"/>
    <p:sldLayoutId id="2147484260" r:id="rId25"/>
    <p:sldLayoutId id="2147484299" r:id="rId26"/>
    <p:sldLayoutId id="2147484345" r:id="rId27"/>
    <p:sldLayoutId id="2147484263" r:id="rId28"/>
    <p:sldLayoutId id="2147484376" r:id="rId29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marL="342900" marR="0" lvl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</a:pPr>
            <a:r>
              <a:rPr lang="en-US" dirty="0"/>
              <a:t>Click to edit Master text styles</a:t>
            </a:r>
          </a:p>
          <a:p>
            <a:pPr marL="584200" marR="0" lvl="1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</a:pPr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64" name="Group 63"/>
          <p:cNvGrpSpPr/>
          <p:nvPr userDrawn="1"/>
        </p:nvGrpSpPr>
        <p:grpSpPr>
          <a:xfrm>
            <a:off x="12618967" y="0"/>
            <a:ext cx="952401" cy="5766966"/>
            <a:chOff x="12618967" y="0"/>
            <a:chExt cx="952401" cy="5766966"/>
          </a:xfrm>
        </p:grpSpPr>
        <p:grpSp>
          <p:nvGrpSpPr>
            <p:cNvPr id="65" name="Group 64"/>
            <p:cNvGrpSpPr/>
            <p:nvPr userDrawn="1"/>
          </p:nvGrpSpPr>
          <p:grpSpPr>
            <a:xfrm>
              <a:off x="12618967" y="0"/>
              <a:ext cx="952401" cy="5766966"/>
              <a:chOff x="12618967" y="0"/>
              <a:chExt cx="952401" cy="5766966"/>
            </a:xfrm>
          </p:grpSpPr>
          <p:grpSp>
            <p:nvGrpSpPr>
              <p:cNvPr id="67" name="Group 66"/>
              <p:cNvGrpSpPr/>
              <p:nvPr userDrawn="1"/>
            </p:nvGrpSpPr>
            <p:grpSpPr>
              <a:xfrm rot="5400000">
                <a:off x="11582059" y="1045293"/>
                <a:ext cx="2703052" cy="629236"/>
                <a:chOff x="1586734" y="4543426"/>
                <a:chExt cx="2703052" cy="629236"/>
              </a:xfrm>
            </p:grpSpPr>
            <p:sp>
              <p:nvSpPr>
                <p:cNvPr id="74" name="Rectangle 73"/>
                <p:cNvSpPr/>
                <p:nvPr userDrawn="1"/>
              </p:nvSpPr>
              <p:spPr bwMode="auto">
                <a:xfrm>
                  <a:off x="1586734" y="4543427"/>
                  <a:ext cx="869930" cy="289766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Blue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G:120 B:215</a:t>
                  </a:r>
                  <a:endPara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75" name="Rectangle 74"/>
                <p:cNvSpPr/>
                <p:nvPr userDrawn="1"/>
              </p:nvSpPr>
              <p:spPr bwMode="auto">
                <a:xfrm>
                  <a:off x="3419856" y="4543428"/>
                  <a:ext cx="869930" cy="289766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Cyan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G:188 B:242</a:t>
                  </a:r>
                  <a:endParaRPr lang="en-US" sz="500" dirty="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76" name="Rectangle 75"/>
                <p:cNvSpPr/>
                <p:nvPr userDrawn="1"/>
              </p:nvSpPr>
              <p:spPr bwMode="auto">
                <a:xfrm>
                  <a:off x="1586734" y="4882896"/>
                  <a:ext cx="869930" cy="289766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Light Gray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210 G:210 B:210</a:t>
                  </a:r>
                  <a:endParaRPr lang="en-US" sz="500" dirty="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77" name="Rectangle 76"/>
                <p:cNvSpPr/>
                <p:nvPr userDrawn="1"/>
              </p:nvSpPr>
              <p:spPr bwMode="auto">
                <a:xfrm>
                  <a:off x="2505456" y="4543426"/>
                  <a:ext cx="869930" cy="289766"/>
                </a:xfrm>
                <a:prstGeom prst="rect">
                  <a:avLst/>
                </a:prstGeom>
                <a:solidFill>
                  <a:srgbClr val="5C2D9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Purple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R:92</a:t>
                  </a:r>
                  <a:r>
                    <a:rPr lang="en-US" sz="5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G:45 B:145</a:t>
                  </a:r>
                  <a:endParaRPr lang="en-US" sz="5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78" name="Rectangle 77"/>
                <p:cNvSpPr/>
                <p:nvPr userDrawn="1"/>
              </p:nvSpPr>
              <p:spPr bwMode="auto">
                <a:xfrm>
                  <a:off x="3413144" y="4882896"/>
                  <a:ext cx="869930" cy="28976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Dark Gray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80 G:80 B:80</a:t>
                  </a:r>
                  <a:endPara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79" name="Rectangle 78"/>
                <p:cNvSpPr/>
                <p:nvPr userDrawn="1"/>
              </p:nvSpPr>
              <p:spPr bwMode="auto">
                <a:xfrm>
                  <a:off x="2505456" y="4882895"/>
                  <a:ext cx="869930" cy="289766"/>
                </a:xfrm>
                <a:prstGeom prst="rect">
                  <a:avLst/>
                </a:prstGeom>
                <a:solidFill>
                  <a:srgbClr val="73737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Gray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115 G:115 B:115</a:t>
                  </a:r>
                  <a:endPara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68" name="Group 67"/>
              <p:cNvGrpSpPr/>
              <p:nvPr userDrawn="1"/>
            </p:nvGrpSpPr>
            <p:grpSpPr>
              <a:xfrm rot="5400000">
                <a:off x="10970856" y="3489620"/>
                <a:ext cx="3925458" cy="629233"/>
                <a:chOff x="3254158" y="4203959"/>
                <a:chExt cx="3925458" cy="629233"/>
              </a:xfrm>
            </p:grpSpPr>
            <p:sp>
              <p:nvSpPr>
                <p:cNvPr id="71" name="Rectangle 70"/>
                <p:cNvSpPr/>
                <p:nvPr userDrawn="1"/>
              </p:nvSpPr>
              <p:spPr bwMode="auto">
                <a:xfrm>
                  <a:off x="5395286" y="4543426"/>
                  <a:ext cx="869930" cy="289766"/>
                </a:xfrm>
                <a:prstGeom prst="rect">
                  <a:avLst/>
                </a:prstGeom>
                <a:solidFill>
                  <a:srgbClr val="FFB90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Yellow</a:t>
                  </a:r>
                </a:p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kern="1200" dirty="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R:255 G:185 B:0</a:t>
                  </a:r>
                </a:p>
              </p:txBody>
            </p:sp>
            <p:sp>
              <p:nvSpPr>
                <p:cNvPr id="72" name="Rectangle 71"/>
                <p:cNvSpPr/>
                <p:nvPr userDrawn="1"/>
              </p:nvSpPr>
              <p:spPr bwMode="auto">
                <a:xfrm>
                  <a:off x="6309686" y="4543426"/>
                  <a:ext cx="869930" cy="289766"/>
                </a:xfrm>
                <a:prstGeom prst="rect">
                  <a:avLst/>
                </a:prstGeom>
                <a:solidFill>
                  <a:srgbClr val="D83B0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Orange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216 G:59 B:1</a:t>
                  </a:r>
                </a:p>
              </p:txBody>
            </p:sp>
            <p:sp>
              <p:nvSpPr>
                <p:cNvPr id="73" name="Rectangle 72"/>
                <p:cNvSpPr/>
                <p:nvPr userDrawn="1"/>
              </p:nvSpPr>
              <p:spPr bwMode="auto">
                <a:xfrm>
                  <a:off x="3254158" y="4203959"/>
                  <a:ext cx="869930" cy="289766"/>
                </a:xfrm>
                <a:prstGeom prst="rect">
                  <a:avLst/>
                </a:prstGeom>
                <a:solidFill>
                  <a:srgbClr val="00827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Teal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R:0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G:130 B:114</a:t>
                  </a:r>
                  <a:endPara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69" name="TextBox 68"/>
              <p:cNvSpPr txBox="1"/>
              <p:nvPr userDrawn="1"/>
            </p:nvSpPr>
            <p:spPr>
              <a:xfrm rot="5400000">
                <a:off x="12988035" y="260168"/>
                <a:ext cx="843501" cy="323165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000" dirty="0">
                    <a:solidFill>
                      <a:schemeClr val="bg1"/>
                    </a:solidFill>
                  </a:rPr>
                  <a:t>Main colors</a:t>
                </a:r>
              </a:p>
            </p:txBody>
          </p:sp>
          <p:sp>
            <p:nvSpPr>
              <p:cNvPr id="70" name="TextBox 69"/>
              <p:cNvSpPr txBox="1"/>
              <p:nvPr userDrawn="1"/>
            </p:nvSpPr>
            <p:spPr>
              <a:xfrm rot="5400000">
                <a:off x="11742070" y="4230580"/>
                <a:ext cx="2656496" cy="323165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000" dirty="0">
                    <a:solidFill>
                      <a:schemeClr val="bg1"/>
                    </a:solidFill>
                  </a:rPr>
                  <a:t>Secondary colors (use only when</a:t>
                </a:r>
                <a:r>
                  <a:rPr lang="en-US" sz="1000" baseline="0" dirty="0">
                    <a:solidFill>
                      <a:schemeClr val="bg1"/>
                    </a:solidFill>
                  </a:rPr>
                  <a:t> necessary)</a:t>
                </a:r>
                <a:endParaRPr lang="en-US" sz="10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66" name="Rectangle 65"/>
            <p:cNvSpPr/>
            <p:nvPr userDrawn="1"/>
          </p:nvSpPr>
          <p:spPr bwMode="auto">
            <a:xfrm rot="5400000">
              <a:off x="12328885" y="3356233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Cyan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500" baseline="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0 G:188 B:242</a:t>
              </a:r>
              <a:endParaRPr lang="en-US" sz="500" dirty="0">
                <a:gradFill>
                  <a:gsLst>
                    <a:gs pos="7965">
                      <a:srgbClr val="000000"/>
                    </a:gs>
                    <a:gs pos="28319">
                      <a:srgbClr val="000000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6012077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338" r:id="rId1"/>
    <p:sldLayoutId id="2147484339" r:id="rId2"/>
    <p:sldLayoutId id="2147484340" r:id="rId3"/>
    <p:sldLayoutId id="2147484311" r:id="rId4"/>
    <p:sldLayoutId id="2147484312" r:id="rId5"/>
    <p:sldLayoutId id="2147484313" r:id="rId6"/>
    <p:sldLayoutId id="2147484314" r:id="rId7"/>
    <p:sldLayoutId id="2147484315" r:id="rId8"/>
    <p:sldLayoutId id="2147484316" r:id="rId9"/>
    <p:sldLayoutId id="2147484327" r:id="rId10"/>
    <p:sldLayoutId id="2147484328" r:id="rId11"/>
    <p:sldLayoutId id="2147484329" r:id="rId12"/>
    <p:sldLayoutId id="2147484330" r:id="rId13"/>
    <p:sldLayoutId id="2147484331" r:id="rId14"/>
    <p:sldLayoutId id="2147484317" r:id="rId15"/>
    <p:sldLayoutId id="2147484332" r:id="rId16"/>
    <p:sldLayoutId id="2147484333" r:id="rId17"/>
    <p:sldLayoutId id="2147484334" r:id="rId18"/>
    <p:sldLayoutId id="2147484346" r:id="rId19"/>
    <p:sldLayoutId id="2147484347" r:id="rId20"/>
    <p:sldLayoutId id="2147484336" r:id="rId21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lang="en-US" sz="4000" kern="1200" spc="0" baseline="0" dirty="0" smtClean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lang="en-US" sz="2400" kern="1200" spc="0" baseline="0" dirty="0" smtClean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ntelequia/GAB2017ScienceLab/src" TargetMode="External"/><Relationship Id="rId2" Type="http://schemas.openxmlformats.org/officeDocument/2006/relationships/hyperlink" Target="https://github.com/intelequia/GAB2017ScienceLab" TargetMode="Externa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54038" y="1516062"/>
            <a:ext cx="8788399" cy="1828786"/>
          </a:xfrm>
        </p:spPr>
        <p:txBody>
          <a:bodyPr/>
          <a:lstStyle/>
          <a:p>
            <a:r>
              <a:rPr lang="en-US" dirty="0"/>
              <a:t>Unveiling the Secret Life of the Galaxies with Microsoft Azure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David Rodríguez - @davidjrh</a:t>
            </a:r>
          </a:p>
          <a:p>
            <a:r>
              <a:rPr lang="en-US" dirty="0"/>
              <a:t>Adonai Suárez - @</a:t>
            </a:r>
            <a:r>
              <a:rPr lang="en-US" dirty="0" err="1"/>
              <a:t>adonaisg</a:t>
            </a:r>
            <a:endParaRPr lang="en-US" dirty="0"/>
          </a:p>
          <a:p>
            <a:r>
              <a:rPr lang="en-US" dirty="0"/>
              <a:t>Sebastián Hidalgo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12981" y="5173662"/>
            <a:ext cx="1523494" cy="44781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s-ES" sz="1050" dirty="0"/>
              <a:t>Foto: Daniel López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5237" y="6316662"/>
            <a:ext cx="1257309" cy="590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902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Traffic Manager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2072265"/>
            <a:ext cx="5943599" cy="2862322"/>
          </a:xfrm>
        </p:spPr>
        <p:txBody>
          <a:bodyPr/>
          <a:lstStyle/>
          <a:p>
            <a:r>
              <a:rPr lang="en-US" dirty="0"/>
              <a:t>Distribute user lab traffic over multiple locations</a:t>
            </a:r>
          </a:p>
          <a:p>
            <a:pPr lvl="1"/>
            <a:r>
              <a:rPr lang="en-US" dirty="0"/>
              <a:t>Traffic Manager can direct your customer traffic to distribute it across multiple locations. We used geographical distribution.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5436" y="373062"/>
            <a:ext cx="5314057" cy="1976829"/>
          </a:xfrm>
          <a:prstGeom prst="rect">
            <a:avLst/>
          </a:prstGeom>
        </p:spPr>
      </p:pic>
      <p:pic>
        <p:nvPicPr>
          <p:cNvPr id="1026" name="Picture 2" descr="https://azurecomcdn.azureedge.net/cvt-6f46e9bd5d4de918a20d5ff1157ecdbec0e5ac00eef63a37b8445218eab46664/images/page/services/traffic-manager/distribute-traff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5237" y="4640262"/>
            <a:ext cx="3294316" cy="1820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2"/>
          <p:cNvSpPr txBox="1">
            <a:spLocks/>
          </p:cNvSpPr>
          <p:nvPr/>
        </p:nvSpPr>
        <p:spPr>
          <a:xfrm>
            <a:off x="8275637" y="3421062"/>
            <a:ext cx="3657600" cy="2145203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kern="1200" spc="0" baseline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286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572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858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/>
              <a:t>Key Benefits:</a:t>
            </a:r>
          </a:p>
          <a:p>
            <a:r>
              <a:rPr lang="en-US" sz="2800" dirty="0"/>
              <a:t>Best performance</a:t>
            </a:r>
          </a:p>
          <a:p>
            <a:r>
              <a:rPr lang="en-US" sz="2800" dirty="0"/>
              <a:t>B Plan in case of location outage</a:t>
            </a:r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638784757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8077198" cy="917575"/>
          </a:xfrm>
        </p:spPr>
        <p:txBody>
          <a:bodyPr/>
          <a:lstStyle/>
          <a:p>
            <a:r>
              <a:rPr lang="en-US" dirty="0"/>
              <a:t>Event Hubs &amp; Stream Analytics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2072265"/>
            <a:ext cx="7010399" cy="3754874"/>
          </a:xfrm>
        </p:spPr>
        <p:txBody>
          <a:bodyPr/>
          <a:lstStyle/>
          <a:p>
            <a:r>
              <a:rPr lang="en-US" dirty="0"/>
              <a:t>Millions of events processed in </a:t>
            </a:r>
            <a:r>
              <a:rPr lang="en-US" dirty="0" err="1"/>
              <a:t>realtime</a:t>
            </a:r>
            <a:endParaRPr lang="en-US" dirty="0"/>
          </a:p>
          <a:p>
            <a:r>
              <a:rPr lang="en-US" dirty="0"/>
              <a:t>Easy processing via Stream Analytics directly to the global dashboards</a:t>
            </a:r>
          </a:p>
          <a:p>
            <a:r>
              <a:rPr lang="en-US" dirty="0"/>
              <a:t>Elastic scale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9437" y="1363662"/>
            <a:ext cx="3124200" cy="1639051"/>
          </a:xfrm>
          <a:prstGeom prst="rect">
            <a:avLst/>
          </a:prstGeom>
        </p:spPr>
      </p:pic>
      <p:sp>
        <p:nvSpPr>
          <p:cNvPr id="5" name="Text Placeholder 2"/>
          <p:cNvSpPr txBox="1">
            <a:spLocks/>
          </p:cNvSpPr>
          <p:nvPr/>
        </p:nvSpPr>
        <p:spPr>
          <a:xfrm>
            <a:off x="8275637" y="3421062"/>
            <a:ext cx="3657600" cy="3006977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kern="1200" spc="0" baseline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286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572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858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/>
              <a:t>Key Benefits:</a:t>
            </a:r>
          </a:p>
          <a:p>
            <a:r>
              <a:rPr lang="en-US" sz="2800" dirty="0"/>
              <a:t>Easy scaling</a:t>
            </a:r>
          </a:p>
          <a:p>
            <a:r>
              <a:rPr lang="en-US" sz="2800" dirty="0"/>
              <a:t>Multiple copies of the results using Stream Analytics</a:t>
            </a:r>
          </a:p>
          <a:p>
            <a:r>
              <a:rPr lang="en-US" sz="2800" dirty="0"/>
              <a:t>Real-time dashboards</a:t>
            </a:r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235188019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9753598" cy="917575"/>
          </a:xfrm>
        </p:spPr>
        <p:txBody>
          <a:bodyPr/>
          <a:lstStyle/>
          <a:p>
            <a:r>
              <a:rPr lang="es-ES" dirty="0"/>
              <a:t>CI/CD </a:t>
            </a:r>
            <a:r>
              <a:rPr lang="es-ES" dirty="0" err="1"/>
              <a:t>with</a:t>
            </a:r>
            <a:r>
              <a:rPr lang="es-ES" dirty="0"/>
              <a:t> Visual Studio Team Services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2072265"/>
            <a:ext cx="6857999" cy="3447098"/>
          </a:xfrm>
        </p:spPr>
        <p:txBody>
          <a:bodyPr/>
          <a:lstStyle/>
          <a:p>
            <a:r>
              <a:rPr lang="en-US" dirty="0"/>
              <a:t>Continuous Integration</a:t>
            </a:r>
          </a:p>
          <a:p>
            <a:pPr lvl="1"/>
            <a:r>
              <a:rPr lang="en-US" dirty="0"/>
              <a:t>Each commit fires a new build on VSTS</a:t>
            </a:r>
          </a:p>
          <a:p>
            <a:r>
              <a:rPr lang="en-US" dirty="0"/>
              <a:t>Continuous Delivery</a:t>
            </a:r>
          </a:p>
          <a:p>
            <a:pPr lvl="1"/>
            <a:r>
              <a:rPr lang="en-US" dirty="0"/>
              <a:t>Each build goes directly to the Staging Environment</a:t>
            </a:r>
          </a:p>
          <a:p>
            <a:pPr lvl="1"/>
            <a:r>
              <a:rPr lang="en-US" dirty="0"/>
              <a:t>Manual approval to publish worldwide (Europe, US, Asia)</a:t>
            </a:r>
          </a:p>
          <a:p>
            <a:pPr lvl="1"/>
            <a:r>
              <a:rPr lang="en-US" dirty="0"/>
              <a:t>Release history</a:t>
            </a:r>
          </a:p>
          <a:p>
            <a:r>
              <a:rPr lang="en-US" dirty="0"/>
              <a:t>Load Tests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1237" y="1973262"/>
            <a:ext cx="4240332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349151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9753598" cy="917575"/>
          </a:xfrm>
        </p:spPr>
        <p:txBody>
          <a:bodyPr/>
          <a:lstStyle/>
          <a:p>
            <a:r>
              <a:rPr lang="en-US" dirty="0"/>
              <a:t>Lessons learned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2072265"/>
            <a:ext cx="10363199" cy="4124206"/>
          </a:xfrm>
        </p:spPr>
        <p:txBody>
          <a:bodyPr/>
          <a:lstStyle/>
          <a:p>
            <a:r>
              <a:rPr lang="en-US" dirty="0"/>
              <a:t>Azure APIs ahead of PowerShell </a:t>
            </a:r>
            <a:r>
              <a:rPr lang="en-US" dirty="0" err="1"/>
              <a:t>CmdLets</a:t>
            </a:r>
            <a:endParaRPr lang="en-US" dirty="0"/>
          </a:p>
          <a:p>
            <a:pPr lvl="1"/>
            <a:r>
              <a:rPr lang="en-US" dirty="0"/>
              <a:t>But Microsoft loves Open Source, do a pull request!</a:t>
            </a:r>
          </a:p>
          <a:p>
            <a:r>
              <a:rPr lang="en-US" dirty="0"/>
              <a:t>Missing basic ARM template functions</a:t>
            </a:r>
          </a:p>
          <a:p>
            <a:pPr lvl="1"/>
            <a:r>
              <a:rPr lang="en-US" dirty="0"/>
              <a:t>But you can build an API generating a dynamic template with your needs</a:t>
            </a:r>
          </a:p>
          <a:p>
            <a:r>
              <a:rPr lang="en-US" dirty="0"/>
              <a:t>Copying millions of small files take days/weeks</a:t>
            </a:r>
          </a:p>
          <a:p>
            <a:pPr lvl="1"/>
            <a:r>
              <a:rPr lang="en-US" dirty="0"/>
              <a:t>Use multiple VMs with </a:t>
            </a:r>
            <a:r>
              <a:rPr lang="en-US" dirty="0" err="1"/>
              <a:t>AzCopy</a:t>
            </a:r>
            <a:r>
              <a:rPr lang="en-US" dirty="0"/>
              <a:t> /NC:512</a:t>
            </a:r>
          </a:p>
          <a:p>
            <a:r>
              <a:rPr lang="en-US" dirty="0"/>
              <a:t>Check the globally available resources</a:t>
            </a:r>
          </a:p>
          <a:p>
            <a:pPr lvl="1"/>
            <a:r>
              <a:rPr lang="en-US" dirty="0"/>
              <a:t>Automation Accounts not available everywhere, VM SKUs per location, etc.</a:t>
            </a:r>
          </a:p>
        </p:txBody>
      </p:sp>
    </p:spTree>
    <p:extLst>
      <p:ext uri="{BB962C8B-B14F-4D97-AF65-F5344CB8AC3E}">
        <p14:creationId xmlns:p14="http://schemas.microsoft.com/office/powerpoint/2010/main" val="1436561043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37" y="1241426"/>
            <a:ext cx="5257801" cy="1098762"/>
          </a:xfrm>
        </p:spPr>
        <p:txBody>
          <a:bodyPr/>
          <a:lstStyle/>
          <a:p>
            <a:r>
              <a:rPr lang="es-ES" dirty="0" err="1"/>
              <a:t>Questions</a:t>
            </a:r>
            <a:r>
              <a:rPr lang="es-ES" dirty="0"/>
              <a:t>?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89905" y="4335462"/>
            <a:ext cx="602833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@davidjrh</a:t>
            </a:r>
          </a:p>
          <a:p>
            <a:pPr algn="ctr"/>
            <a:r>
              <a:rPr lang="es-ES" sz="4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@</a:t>
            </a:r>
            <a:r>
              <a:rPr lang="es-ES" sz="40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adonaisg</a:t>
            </a:r>
            <a:endParaRPr lang="en-US" sz="40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074" name="Picture 2" descr="http://sd.keepcalm-o-matic.co.uk/i/keep-calm-and-ask-data-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9496" y="-1951"/>
            <a:ext cx="5996979" cy="6996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8834466"/>
      </p:ext>
    </p:extLst>
  </p:cSld>
  <p:clrMapOvr>
    <a:masterClrMapping/>
  </p:clrMapOvr>
  <p:transition spd="slow">
    <p:cover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9753598" cy="917575"/>
          </a:xfrm>
        </p:spPr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2072265"/>
            <a:ext cx="12161837" cy="3447098"/>
          </a:xfrm>
        </p:spPr>
        <p:txBody>
          <a:bodyPr/>
          <a:lstStyle/>
          <a:p>
            <a:r>
              <a:rPr lang="en-US" dirty="0"/>
              <a:t>GAB Science Lab deployment</a:t>
            </a:r>
          </a:p>
          <a:p>
            <a:r>
              <a:rPr lang="en-US" dirty="0">
                <a:hlinkClick r:id="rId2"/>
              </a:rPr>
              <a:t>https://github.com/intelequia/GAB2017ScienceLab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GAB Science Lab source code</a:t>
            </a:r>
          </a:p>
          <a:p>
            <a:r>
              <a:rPr lang="en-US" dirty="0">
                <a:hlinkClick r:id="rId3"/>
              </a:rPr>
              <a:t>https://github.com/intelequia/GAB2017ScienceLab/src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45815581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66074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Thanks</a:t>
            </a:r>
            <a:r>
              <a:rPr lang="es-ES" dirty="0"/>
              <a:t>!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5611" y="1058862"/>
            <a:ext cx="8647619" cy="57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515100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274638" y="2072265"/>
            <a:ext cx="11125199" cy="5613845"/>
          </a:xfrm>
        </p:spPr>
        <p:txBody>
          <a:bodyPr/>
          <a:lstStyle/>
          <a:p>
            <a:r>
              <a:rPr lang="en-US" dirty="0"/>
              <a:t>Searching for an algorithm</a:t>
            </a:r>
          </a:p>
          <a:p>
            <a:r>
              <a:rPr lang="en-US" dirty="0"/>
              <a:t>Science Lab – Under the Hood</a:t>
            </a:r>
          </a:p>
          <a:p>
            <a:pPr lvl="1"/>
            <a:r>
              <a:rPr lang="en-US" sz="2800" dirty="0"/>
              <a:t>Azure Automation</a:t>
            </a:r>
          </a:p>
          <a:p>
            <a:pPr lvl="1"/>
            <a:r>
              <a:rPr lang="en-US" sz="2800" dirty="0"/>
              <a:t>Azure Batch</a:t>
            </a:r>
          </a:p>
          <a:p>
            <a:pPr lvl="1"/>
            <a:r>
              <a:rPr lang="en-US" sz="2800" dirty="0"/>
              <a:t>App Service, SQL Database &amp; Application Insights</a:t>
            </a:r>
          </a:p>
          <a:p>
            <a:pPr lvl="1"/>
            <a:r>
              <a:rPr lang="en-US" sz="2800" dirty="0"/>
              <a:t>Traffic Manager</a:t>
            </a:r>
          </a:p>
          <a:p>
            <a:pPr lvl="1"/>
            <a:r>
              <a:rPr lang="en-US" sz="2800" dirty="0"/>
              <a:t>Event Hubs &amp; Stream Analytics</a:t>
            </a:r>
          </a:p>
          <a:p>
            <a:pPr lvl="1"/>
            <a:r>
              <a:rPr lang="en-US" sz="2800" dirty="0"/>
              <a:t>Continuous Integration &amp; Continuous Deployment</a:t>
            </a:r>
          </a:p>
          <a:p>
            <a:endParaRPr lang="en-US" dirty="0"/>
          </a:p>
          <a:p>
            <a:r>
              <a:rPr lang="en-US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1657719220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0134598" cy="917575"/>
          </a:xfrm>
        </p:spPr>
        <p:txBody>
          <a:bodyPr/>
          <a:lstStyle/>
          <a:p>
            <a:r>
              <a:rPr lang="en-US" dirty="0"/>
              <a:t>Searching for an algorithm for the GAB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2072265"/>
            <a:ext cx="8991599" cy="3108543"/>
          </a:xfrm>
        </p:spPr>
        <p:txBody>
          <a:bodyPr/>
          <a:lstStyle/>
          <a:p>
            <a:r>
              <a:rPr lang="en-US" dirty="0"/>
              <a:t>Non profit </a:t>
            </a:r>
          </a:p>
          <a:p>
            <a:r>
              <a:rPr lang="en-US" dirty="0"/>
              <a:t>Research for the future of the humanity</a:t>
            </a:r>
          </a:p>
          <a:p>
            <a:r>
              <a:rPr lang="en-US" dirty="0"/>
              <a:t>Huge quantity of data to process</a:t>
            </a:r>
          </a:p>
          <a:p>
            <a:r>
              <a:rPr lang="en-US" dirty="0"/>
              <a:t>Ability to run in batches </a:t>
            </a:r>
          </a:p>
          <a:p>
            <a:pPr lvl="1"/>
            <a:r>
              <a:rPr lang="en-US" dirty="0"/>
              <a:t>Real time simulations doesn’t fit well</a:t>
            </a:r>
          </a:p>
        </p:txBody>
      </p:sp>
      <p:pic>
        <p:nvPicPr>
          <p:cNvPr id="1026" name="Picture 2" descr="Color-magnitude diagram with observational blurr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7481" y="4716462"/>
            <a:ext cx="2190055" cy="2000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olor-magnitude diagram unaffected by blurri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7426" y="4716462"/>
            <a:ext cx="2190055" cy="2000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nstituto de Astrofísica de Canaria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8237" y="5364161"/>
            <a:ext cx="1352551" cy="1352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05253" y="5726292"/>
            <a:ext cx="5643212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SELIGA: The </a:t>
            </a:r>
            <a:r>
              <a:rPr lang="en-US" sz="2400" b="1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SE</a:t>
            </a:r>
            <a:r>
              <a:rPr lang="en-US" sz="2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cret</a:t>
            </a: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  <a:r>
              <a:rPr lang="en-US" sz="2400" b="1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LI</a:t>
            </a:r>
            <a:r>
              <a:rPr lang="en-US" sz="2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fe</a:t>
            </a: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of the </a:t>
            </a:r>
            <a:r>
              <a:rPr lang="en-US" sz="2400" b="1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GA</a:t>
            </a:r>
            <a:r>
              <a:rPr lang="en-US" sz="2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laxies</a:t>
            </a:r>
            <a:endParaRPr lang="en-US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975372512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54990" y="3954780"/>
            <a:ext cx="9363061" cy="664797"/>
          </a:xfrm>
        </p:spPr>
        <p:txBody>
          <a:bodyPr/>
          <a:lstStyle/>
          <a:p>
            <a:r>
              <a:rPr lang="en-US" dirty="0"/>
              <a:t>Designing a globally distributed compute farm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Science Lab</a:t>
            </a:r>
          </a:p>
        </p:txBody>
      </p:sp>
    </p:spTree>
    <p:extLst>
      <p:ext uri="{BB962C8B-B14F-4D97-AF65-F5344CB8AC3E}">
        <p14:creationId xmlns:p14="http://schemas.microsoft.com/office/powerpoint/2010/main" val="4033843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837" y="0"/>
            <a:ext cx="11103412" cy="6926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175330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Azure Automation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5237" y="601662"/>
            <a:ext cx="2162175" cy="2638425"/>
          </a:xfrm>
          <a:prstGeom prst="rect">
            <a:avLst/>
          </a:prstGeom>
        </p:spPr>
      </p:pic>
      <p:sp>
        <p:nvSpPr>
          <p:cNvPr id="9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9" y="2072265"/>
            <a:ext cx="7543798" cy="4462760"/>
          </a:xfrm>
        </p:spPr>
        <p:txBody>
          <a:bodyPr/>
          <a:lstStyle/>
          <a:p>
            <a:r>
              <a:rPr lang="en-US" dirty="0"/>
              <a:t>Scenarios</a:t>
            </a:r>
          </a:p>
          <a:p>
            <a:pPr lvl="1"/>
            <a:r>
              <a:rPr lang="en-US" dirty="0"/>
              <a:t>Create VMs, continuous deployment, shutdown underused VMs</a:t>
            </a:r>
          </a:p>
          <a:p>
            <a:r>
              <a:rPr lang="en-US" dirty="0"/>
              <a:t>Runbooks</a:t>
            </a:r>
          </a:p>
          <a:p>
            <a:pPr lvl="1"/>
            <a:r>
              <a:rPr lang="en-US" dirty="0"/>
              <a:t>Set of tasks that perform some automated process</a:t>
            </a:r>
          </a:p>
          <a:p>
            <a:r>
              <a:rPr lang="en-US" dirty="0"/>
              <a:t>What can runbooks automate?</a:t>
            </a:r>
          </a:p>
          <a:p>
            <a:pPr lvl="1"/>
            <a:r>
              <a:rPr lang="en-US" dirty="0"/>
              <a:t>Based on PowerShell, Modules, Azure and external resources</a:t>
            </a:r>
          </a:p>
          <a:p>
            <a:r>
              <a:rPr lang="en-US" dirty="0"/>
              <a:t>Runbook Gallery</a:t>
            </a:r>
          </a:p>
          <a:p>
            <a:pPr lvl="1"/>
            <a:r>
              <a:rPr lang="en-US" dirty="0"/>
              <a:t>Microsoft Team and Community Runbooks</a:t>
            </a:r>
          </a:p>
          <a:p>
            <a:pPr lvl="1"/>
            <a:endParaRPr lang="en-US" dirty="0"/>
          </a:p>
        </p:txBody>
      </p:sp>
      <p:sp>
        <p:nvSpPr>
          <p:cNvPr id="10" name="Text Placeholder 2"/>
          <p:cNvSpPr txBox="1">
            <a:spLocks/>
          </p:cNvSpPr>
          <p:nvPr/>
        </p:nvSpPr>
        <p:spPr>
          <a:xfrm>
            <a:off x="8275637" y="3421062"/>
            <a:ext cx="3657600" cy="2619179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kern="1200" spc="0" baseline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286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572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858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/>
              <a:t>Key Benefits:</a:t>
            </a:r>
          </a:p>
          <a:p>
            <a:r>
              <a:rPr lang="en-US" sz="2800" dirty="0"/>
              <a:t>Save time and money</a:t>
            </a:r>
          </a:p>
          <a:p>
            <a:r>
              <a:rPr lang="en-US" sz="2800" dirty="0"/>
              <a:t>Integrate with any service</a:t>
            </a:r>
          </a:p>
          <a:p>
            <a:r>
              <a:rPr lang="en-US" sz="2800" dirty="0"/>
              <a:t>Avoid human errors</a:t>
            </a:r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880729794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Azure </a:t>
            </a:r>
            <a:r>
              <a:rPr lang="es-ES" dirty="0" err="1"/>
              <a:t>Batch</a:t>
            </a:r>
            <a:endParaRPr lang="es-ES" dirty="0"/>
          </a:p>
        </p:txBody>
      </p:sp>
      <p:pic>
        <p:nvPicPr>
          <p:cNvPr id="1026" name="Picture 2" descr="Flujo de trabajo de soluciones de Lot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2837" y="449262"/>
            <a:ext cx="2971800" cy="2775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9" y="2072265"/>
            <a:ext cx="8000998" cy="4062651"/>
          </a:xfrm>
        </p:spPr>
        <p:txBody>
          <a:bodyPr/>
          <a:lstStyle/>
          <a:p>
            <a:r>
              <a:rPr lang="en-US" dirty="0"/>
              <a:t>Batch computing power on demand</a:t>
            </a:r>
          </a:p>
          <a:p>
            <a:pPr lvl="1"/>
            <a:r>
              <a:rPr lang="en-US" dirty="0"/>
              <a:t>Batch is available when you need it. Pay for what you use without an initial capital investment.</a:t>
            </a:r>
          </a:p>
          <a:p>
            <a:r>
              <a:rPr lang="en-US" dirty="0"/>
              <a:t>Choose your OS and tools</a:t>
            </a:r>
          </a:p>
          <a:p>
            <a:pPr lvl="1"/>
            <a:r>
              <a:rPr lang="en-US" dirty="0"/>
              <a:t>Windows, GNU Linux. SDK available for Python, Java and more.</a:t>
            </a:r>
          </a:p>
          <a:p>
            <a:r>
              <a:rPr lang="en-US" dirty="0"/>
              <a:t>High scalable</a:t>
            </a:r>
          </a:p>
          <a:p>
            <a:pPr lvl="1"/>
            <a:r>
              <a:rPr lang="en-US" dirty="0"/>
              <a:t>Scale manually or </a:t>
            </a:r>
            <a:r>
              <a:rPr lang="en-US" dirty="0" err="1"/>
              <a:t>autoscale</a:t>
            </a:r>
            <a:r>
              <a:rPr lang="en-US" dirty="0"/>
              <a:t> to 10s, 100s o 1000s VMs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6" name="Text Placeholder 2"/>
          <p:cNvSpPr txBox="1">
            <a:spLocks/>
          </p:cNvSpPr>
          <p:nvPr/>
        </p:nvSpPr>
        <p:spPr>
          <a:xfrm>
            <a:off x="8275637" y="3421062"/>
            <a:ext cx="3657600" cy="2145203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kern="1200" spc="0" baseline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286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572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858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/>
              <a:t>Key Benefits:</a:t>
            </a:r>
          </a:p>
          <a:p>
            <a:r>
              <a:rPr lang="en-US" sz="2800" dirty="0"/>
              <a:t>Process amount of data easily</a:t>
            </a:r>
          </a:p>
          <a:p>
            <a:r>
              <a:rPr lang="en-US" sz="2800" dirty="0"/>
              <a:t>No cost by the service</a:t>
            </a:r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10138405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Batch Server API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2072265"/>
            <a:ext cx="7772399" cy="4124206"/>
          </a:xfrm>
        </p:spPr>
        <p:txBody>
          <a:bodyPr/>
          <a:lstStyle/>
          <a:p>
            <a:r>
              <a:rPr lang="en-US" dirty="0"/>
              <a:t>App Service to run the Batch API</a:t>
            </a:r>
          </a:p>
          <a:p>
            <a:pPr lvl="1"/>
            <a:r>
              <a:rPr lang="en-US" dirty="0"/>
              <a:t>.NET Core, EF, Swagger</a:t>
            </a:r>
          </a:p>
          <a:p>
            <a:r>
              <a:rPr lang="en-US" dirty="0"/>
              <a:t>SQL Database to store state</a:t>
            </a:r>
          </a:p>
          <a:p>
            <a:pPr lvl="1"/>
            <a:r>
              <a:rPr lang="en-US" dirty="0"/>
              <a:t>Lab users, Inputs, Outputs</a:t>
            </a:r>
          </a:p>
          <a:p>
            <a:r>
              <a:rPr lang="en-US" dirty="0"/>
              <a:t>Storage Account</a:t>
            </a:r>
          </a:p>
          <a:p>
            <a:pPr lvl="1"/>
            <a:r>
              <a:rPr lang="en-US" dirty="0"/>
              <a:t>+17 million Inputs and </a:t>
            </a:r>
            <a:r>
              <a:rPr lang="en-US" dirty="0" err="1"/>
              <a:t>Ouputs</a:t>
            </a:r>
            <a:endParaRPr lang="en-US" dirty="0"/>
          </a:p>
          <a:p>
            <a:r>
              <a:rPr lang="en-US" dirty="0"/>
              <a:t>Application Insights</a:t>
            </a:r>
          </a:p>
          <a:p>
            <a:pPr lvl="1"/>
            <a:r>
              <a:rPr lang="en-US" dirty="0"/>
              <a:t>Telemetry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1437" y="677862"/>
            <a:ext cx="2209800" cy="1767840"/>
          </a:xfrm>
          <a:prstGeom prst="rect">
            <a:avLst/>
          </a:prstGeom>
        </p:spPr>
      </p:pic>
      <p:sp>
        <p:nvSpPr>
          <p:cNvPr id="5" name="Text Placeholder 2"/>
          <p:cNvSpPr txBox="1">
            <a:spLocks/>
          </p:cNvSpPr>
          <p:nvPr/>
        </p:nvSpPr>
        <p:spPr>
          <a:xfrm>
            <a:off x="8275637" y="3421062"/>
            <a:ext cx="3657600" cy="309315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kern="1200" spc="0" baseline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286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572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858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/>
              <a:t>Key Benefits:</a:t>
            </a:r>
          </a:p>
          <a:p>
            <a:r>
              <a:rPr lang="en-US" sz="2800" dirty="0"/>
              <a:t>Easy compute scaling</a:t>
            </a:r>
          </a:p>
          <a:p>
            <a:r>
              <a:rPr lang="en-US" sz="2800" dirty="0"/>
              <a:t>Easy DB scaling</a:t>
            </a:r>
          </a:p>
          <a:p>
            <a:r>
              <a:rPr lang="en-US" sz="2800" dirty="0"/>
              <a:t>Cheap storage</a:t>
            </a:r>
          </a:p>
          <a:p>
            <a:r>
              <a:rPr lang="en-US" sz="2800" dirty="0"/>
              <a:t>Immediate knowledge of the App status</a:t>
            </a:r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035340798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Connect_2016_Template_Light">
  <a:themeElements>
    <a:clrScheme name="Custom 2">
      <a:dk1>
        <a:srgbClr val="505050"/>
      </a:dk1>
      <a:lt1>
        <a:srgbClr val="FFFFFF"/>
      </a:lt1>
      <a:dk2>
        <a:srgbClr val="0078D7"/>
      </a:dk2>
      <a:lt2>
        <a:srgbClr val="FFFFFF"/>
      </a:lt2>
      <a:accent1>
        <a:srgbClr val="0078D7"/>
      </a:accent1>
      <a:accent2>
        <a:srgbClr val="5C2D91"/>
      </a:accent2>
      <a:accent3>
        <a:srgbClr val="008272"/>
      </a:accent3>
      <a:accent4>
        <a:srgbClr val="D2D2D2"/>
      </a:accent4>
      <a:accent5>
        <a:srgbClr val="737373"/>
      </a:accent5>
      <a:accent6>
        <a:srgbClr val="50505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Connect_2016_STUDIO_SlideTemplate_101116.potx" id="{80CCC0EE-A535-46E1-81E2-2C88D26BF2D9}" vid="{2239D6D4-FF4D-4593-B7F3-45A8D905D389}"/>
    </a:ext>
  </a:extLst>
</a:theme>
</file>

<file path=ppt/theme/theme2.xml><?xml version="1.0" encoding="utf-8"?>
<a:theme xmlns:a="http://schemas.openxmlformats.org/drawingml/2006/main" name="Connect_2016_Template_Dark">
  <a:themeElements>
    <a:clrScheme name="Custom 1">
      <a:dk1>
        <a:srgbClr val="505050"/>
      </a:dk1>
      <a:lt1>
        <a:srgbClr val="FFFFFF"/>
      </a:lt1>
      <a:dk2>
        <a:srgbClr val="0078D7"/>
      </a:dk2>
      <a:lt2>
        <a:srgbClr val="FFFFFF"/>
      </a:lt2>
      <a:accent1>
        <a:srgbClr val="0078D7"/>
      </a:accent1>
      <a:accent2>
        <a:srgbClr val="5C2D91"/>
      </a:accent2>
      <a:accent3>
        <a:srgbClr val="008272"/>
      </a:accent3>
      <a:accent4>
        <a:srgbClr val="D2D2D2"/>
      </a:accent4>
      <a:accent5>
        <a:srgbClr val="00BCF2"/>
      </a:accent5>
      <a:accent6>
        <a:srgbClr val="737373"/>
      </a:accent6>
      <a:hlink>
        <a:srgbClr val="0078D7"/>
      </a:hlink>
      <a:folHlink>
        <a:srgbClr val="0078D7"/>
      </a:folHlink>
    </a:clrScheme>
    <a:fontScheme name="Custom 2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Connect_2016_STUDIO_SlideTemplate_101116.potx" id="{80CCC0EE-A535-46E1-81E2-2C88D26BF2D9}" vid="{E2881649-9D4D-4513-9E5E-5A76199B180B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Microsoft_Connect_2016_STUDIO_SlideTemplate_101416</Template>
  <TotalTime>0</TotalTime>
  <Words>561</Words>
  <Application>Microsoft Office PowerPoint</Application>
  <PresentationFormat>Custom</PresentationFormat>
  <Paragraphs>109</Paragraphs>
  <Slides>16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Arial</vt:lpstr>
      <vt:lpstr>Consolas</vt:lpstr>
      <vt:lpstr>Segoe UI</vt:lpstr>
      <vt:lpstr>Segoe UI Light</vt:lpstr>
      <vt:lpstr>Wingdings</vt:lpstr>
      <vt:lpstr>Connect_2016_Template_Light</vt:lpstr>
      <vt:lpstr>Connect_2016_Template_Dark</vt:lpstr>
      <vt:lpstr>Unveiling the Secret Life of the Galaxies with Microsoft Azure</vt:lpstr>
      <vt:lpstr>Thanks!</vt:lpstr>
      <vt:lpstr>Agenda</vt:lpstr>
      <vt:lpstr>Searching for an algorithm for the GAB </vt:lpstr>
      <vt:lpstr>Science Lab</vt:lpstr>
      <vt:lpstr>PowerPoint Presentation</vt:lpstr>
      <vt:lpstr>Azure Automation</vt:lpstr>
      <vt:lpstr>Azure Batch</vt:lpstr>
      <vt:lpstr>The Batch Server API</vt:lpstr>
      <vt:lpstr>Traffic Manager</vt:lpstr>
      <vt:lpstr>Event Hubs &amp; Stream Analytics</vt:lpstr>
      <vt:lpstr>CI/CD with Visual Studio Team Services</vt:lpstr>
      <vt:lpstr>Lessons learned</vt:lpstr>
      <vt:lpstr>Questions?</vt:lpstr>
      <vt:lpstr>Resources</vt:lpstr>
      <vt:lpstr>PowerPoint Presentation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GAB 2017 Madrid Template</dc:title>
  <dc:subject/>
  <dc:creator/>
  <cp:keywords/>
  <dc:description/>
  <cp:lastModifiedBy/>
  <cp:revision>1</cp:revision>
  <dcterms:created xsi:type="dcterms:W3CDTF">2016-11-15T00:28:08Z</dcterms:created>
  <dcterms:modified xsi:type="dcterms:W3CDTF">2017-04-19T12:23:42Z</dcterms:modified>
  <cp:category/>
</cp:coreProperties>
</file>